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90" r:id="rId8"/>
    <p:sldId id="324" r:id="rId9"/>
    <p:sldId id="29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325" r:id="rId20"/>
    <p:sldId id="272" r:id="rId21"/>
    <p:sldId id="273" r:id="rId22"/>
    <p:sldId id="274" r:id="rId23"/>
    <p:sldId id="275" r:id="rId24"/>
    <p:sldId id="276" r:id="rId25"/>
    <p:sldId id="326" r:id="rId26"/>
    <p:sldId id="277" r:id="rId27"/>
    <p:sldId id="282" r:id="rId28"/>
    <p:sldId id="327" r:id="rId29"/>
    <p:sldId id="285" r:id="rId30"/>
    <p:sldId id="289" r:id="rId31"/>
    <p:sldId id="286" r:id="rId32"/>
    <p:sldId id="288" r:id="rId33"/>
    <p:sldId id="287" r:id="rId34"/>
    <p:sldId id="301" r:id="rId35"/>
    <p:sldId id="299" r:id="rId36"/>
    <p:sldId id="298" r:id="rId37"/>
    <p:sldId id="300" r:id="rId38"/>
    <p:sldId id="302" r:id="rId39"/>
    <p:sldId id="303" r:id="rId40"/>
    <p:sldId id="304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28" r:id="rId52"/>
    <p:sldId id="329" r:id="rId53"/>
    <p:sldId id="330" r:id="rId54"/>
    <p:sldId id="316" r:id="rId55"/>
    <p:sldId id="317" r:id="rId56"/>
    <p:sldId id="318" r:id="rId57"/>
    <p:sldId id="319" r:id="rId58"/>
    <p:sldId id="320" r:id="rId59"/>
    <p:sldId id="322" r:id="rId60"/>
    <p:sldId id="323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B089-7FEA-40D8-BEA6-95913A15ECE2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B089-7FEA-40D8-BEA6-95913A15ECE2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B089-7FEA-40D8-BEA6-95913A15ECE2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B089-7FEA-40D8-BEA6-95913A15ECE2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B089-7FEA-40D8-BEA6-95913A15ECE2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B089-7FEA-40D8-BEA6-95913A15ECE2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B089-7FEA-40D8-BEA6-95913A15ECE2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B089-7FEA-40D8-BEA6-95913A15ECE2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B089-7FEA-40D8-BEA6-95913A15ECE2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B089-7FEA-40D8-BEA6-95913A15ECE2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B089-7FEA-40D8-BEA6-95913A15ECE2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B089-7FEA-40D8-BEA6-95913A15ECE2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D862A-9EA6-4C63-815F-F111C121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16 </a:t>
            </a:r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Structure of nucleus</a:t>
            </a:r>
          </a:p>
          <a:p>
            <a:r>
              <a:rPr lang="en-US" dirty="0" smtClean="0"/>
              <a:t>Size of nucleus</a:t>
            </a:r>
          </a:p>
          <a:p>
            <a:r>
              <a:rPr lang="en-US" dirty="0" smtClean="0"/>
              <a:t>Strong force and potential</a:t>
            </a:r>
          </a:p>
          <a:p>
            <a:r>
              <a:rPr lang="en-US" dirty="0" smtClean="0"/>
              <a:t>Nuclear binding energy (theoretical/empirical)</a:t>
            </a:r>
          </a:p>
          <a:p>
            <a:pPr lvl="1"/>
            <a:r>
              <a:rPr lang="en-US" dirty="0" smtClean="0"/>
              <a:t>Strong force</a:t>
            </a:r>
          </a:p>
          <a:p>
            <a:pPr lvl="1"/>
            <a:r>
              <a:rPr lang="en-US" dirty="0" smtClean="0"/>
              <a:t>Electrostatic force-repulsive force</a:t>
            </a:r>
          </a:p>
          <a:p>
            <a:pPr lvl="1"/>
            <a:r>
              <a:rPr lang="en-US" dirty="0" smtClean="0"/>
              <a:t>Exclusion principle</a:t>
            </a:r>
          </a:p>
          <a:p>
            <a:r>
              <a:rPr lang="en-US" dirty="0" smtClean="0"/>
              <a:t>Nuclei models</a:t>
            </a:r>
          </a:p>
          <a:p>
            <a:pPr lvl="1"/>
            <a:r>
              <a:rPr lang="en-US" dirty="0" smtClean="0"/>
              <a:t>Liquid </a:t>
            </a:r>
            <a:r>
              <a:rPr lang="en-US" dirty="0" smtClean="0"/>
              <a:t>Drop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Shell model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force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676400"/>
            <a:ext cx="11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Strong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807" y="2743200"/>
            <a:ext cx="875619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force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676400"/>
            <a:ext cx="2917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Strong</a:t>
            </a:r>
          </a:p>
          <a:p>
            <a:pPr>
              <a:buFont typeface="Wingdings"/>
              <a:buChar char="à"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attractive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Short-ranged (about 2 fm)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76800" y="1981200"/>
            <a:ext cx="0" cy="3505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76800" y="3505200"/>
            <a:ext cx="3124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38600" y="26670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U(r)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37338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force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0"/>
            <a:ext cx="33528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1676400"/>
            <a:ext cx="2917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Strong</a:t>
            </a:r>
          </a:p>
          <a:p>
            <a:pPr>
              <a:buFont typeface="Wingdings"/>
              <a:buChar char="à"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attractive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Short-ranged (about 2 fm)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force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0"/>
            <a:ext cx="33528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1676400"/>
            <a:ext cx="28646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Strong</a:t>
            </a:r>
          </a:p>
          <a:p>
            <a:pPr>
              <a:buFont typeface="Wingdings"/>
              <a:buChar char="à"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attractive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Short-ranged (about 2 fm)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Nearly identical between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Proton-proton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Neutron-neutron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Proton-neutron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Nuclear binding: Two nucleons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Protons and neutrons are subject to Exclusion Principle, independently</a:t>
            </a:r>
          </a:p>
          <a:p>
            <a:r>
              <a:rPr lang="en-US" sz="2400" dirty="0" smtClean="0"/>
              <a:t>Parallel spin arrangements </a:t>
            </a:r>
            <a:r>
              <a:rPr lang="en-US" sz="2400" dirty="0" smtClean="0"/>
              <a:t>in </a:t>
            </a:r>
            <a:r>
              <a:rPr lang="en-US" sz="2400" dirty="0" err="1" smtClean="0"/>
              <a:t>internucleon</a:t>
            </a:r>
            <a:r>
              <a:rPr lang="en-US" sz="2400" dirty="0" smtClean="0"/>
              <a:t> attraction are </a:t>
            </a:r>
            <a:r>
              <a:rPr lang="en-US" sz="2400" dirty="0" smtClean="0"/>
              <a:t>more stable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Nuclear binding: Two nucleons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Protons and neutrons are subject to Exclusion Principle, independently</a:t>
            </a:r>
          </a:p>
          <a:p>
            <a:r>
              <a:rPr lang="en-US" sz="2400" dirty="0" smtClean="0"/>
              <a:t>Parallel spin arrangements are more stable</a:t>
            </a:r>
          </a:p>
          <a:p>
            <a:pPr>
              <a:buNone/>
            </a:pPr>
            <a:r>
              <a:rPr lang="en-US" sz="2400" dirty="0" smtClean="0"/>
              <a:t>Example:</a:t>
            </a:r>
          </a:p>
          <a:p>
            <a:pPr>
              <a:buNone/>
            </a:pPr>
            <a:r>
              <a:rPr lang="en-US" sz="2400" dirty="0" smtClean="0"/>
              <a:t>Use two nucleon arrangements and figure which arrangement is most stable: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Proton-proton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Neutron-neutron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Proton-neutron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Nuclear binding: Two nucleons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Protons and neutrons are subject to Exclusion Principle, independently</a:t>
            </a:r>
          </a:p>
          <a:p>
            <a:r>
              <a:rPr lang="en-US" sz="2400" dirty="0" smtClean="0"/>
              <a:t>Parallel spin arrangements are more stable</a:t>
            </a:r>
          </a:p>
          <a:p>
            <a:pPr>
              <a:buNone/>
            </a:pPr>
            <a:r>
              <a:rPr lang="en-US" sz="2400" dirty="0" smtClean="0"/>
              <a:t>Example:</a:t>
            </a:r>
          </a:p>
          <a:p>
            <a:pPr>
              <a:buNone/>
            </a:pPr>
            <a:r>
              <a:rPr lang="en-US" sz="2400" dirty="0" smtClean="0"/>
              <a:t>Proton-neutron pair can be most stably arranged</a:t>
            </a:r>
          </a:p>
          <a:p>
            <a:pPr>
              <a:buNone/>
            </a:pPr>
            <a:r>
              <a:rPr lang="en-US" sz="2400" dirty="0" smtClean="0"/>
              <a:t>Experimental evidence:</a:t>
            </a:r>
          </a:p>
          <a:p>
            <a:r>
              <a:rPr lang="en-US" sz="2400" dirty="0" smtClean="0"/>
              <a:t>Deuterium’s nucleus’ </a:t>
            </a:r>
            <a:r>
              <a:rPr lang="en-US" sz="2400" dirty="0" smtClean="0"/>
              <a:t>(</a:t>
            </a:r>
            <a:r>
              <a:rPr lang="en-US" sz="2400" dirty="0" smtClean="0"/>
              <a:t>d</a:t>
            </a:r>
            <a:r>
              <a:rPr lang="en-US" sz="2400" dirty="0" smtClean="0"/>
              <a:t>euteron) total </a:t>
            </a:r>
            <a:r>
              <a:rPr lang="en-US" sz="2400" dirty="0" smtClean="0"/>
              <a:t>spin is 1</a:t>
            </a:r>
          </a:p>
          <a:p>
            <a:r>
              <a:rPr lang="en-US" sz="2400" dirty="0" smtClean="0"/>
              <a:t>Deuteron has </a:t>
            </a:r>
            <a:r>
              <a:rPr lang="en-US" sz="2400" dirty="0" smtClean="0"/>
              <a:t>one single bound state.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191000"/>
            <a:ext cx="2047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Multi-nucleon nuclei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force:</a:t>
            </a:r>
          </a:p>
          <a:p>
            <a:pPr lvl="1"/>
            <a:r>
              <a:rPr lang="en-US" dirty="0" smtClean="0"/>
              <a:t>When the total number of nucleons is small:</a:t>
            </a:r>
          </a:p>
        </p:txBody>
      </p:sp>
      <p:sp>
        <p:nvSpPr>
          <p:cNvPr id="4" name="Oval 3"/>
          <p:cNvSpPr/>
          <p:nvPr/>
        </p:nvSpPr>
        <p:spPr>
          <a:xfrm>
            <a:off x="1447800" y="3657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05200" y="3657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3657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62800" y="3581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05000" y="36576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62400" y="36576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05200" y="41148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67400" y="36576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10200" y="41148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72400" y="3581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39000" y="3962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467600" y="33528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67400" y="4114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0000" y="3962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Multi-nucleon nuclei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force:</a:t>
            </a:r>
          </a:p>
          <a:p>
            <a:pPr lvl="1"/>
            <a:r>
              <a:rPr lang="en-US" dirty="0" smtClean="0"/>
              <a:t>When the total number of nucleons is small:</a:t>
            </a:r>
          </a:p>
          <a:p>
            <a:pPr lvl="2"/>
            <a:r>
              <a:rPr lang="en-US" dirty="0" smtClean="0"/>
              <a:t>The number of bonds each nucleon can have increases, thus binding energy per nucleon increases</a:t>
            </a:r>
          </a:p>
          <a:p>
            <a:pPr lvl="1"/>
            <a:r>
              <a:rPr lang="en-US" dirty="0" smtClean="0"/>
              <a:t>When the total number of nucleons is large</a:t>
            </a:r>
          </a:p>
        </p:txBody>
      </p:sp>
      <p:sp>
        <p:nvSpPr>
          <p:cNvPr id="4" name="Oval 3"/>
          <p:cNvSpPr/>
          <p:nvPr/>
        </p:nvSpPr>
        <p:spPr>
          <a:xfrm>
            <a:off x="2514600" y="4724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09800" y="5105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09800" y="4724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7800" y="5105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4343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71800" y="5105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28800" y="4724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0800" y="5105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5486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724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51816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90800" y="548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28800" y="5562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47800" y="48006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90800" y="4343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52600" y="4343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447800" y="5486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971800" y="5486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981200" y="59436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362200" y="5867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19400" y="57912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600200" y="5867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Multi-nucleon nuclei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force:</a:t>
            </a:r>
          </a:p>
          <a:p>
            <a:pPr lvl="1"/>
            <a:r>
              <a:rPr lang="en-US" dirty="0" smtClean="0"/>
              <a:t>When the total number of nucleons is small:</a:t>
            </a:r>
          </a:p>
          <a:p>
            <a:pPr lvl="2"/>
            <a:r>
              <a:rPr lang="en-US" dirty="0" smtClean="0"/>
              <a:t>The number of bonds each nucleon can have increases, thus binding energy per nucleon increases</a:t>
            </a:r>
          </a:p>
          <a:p>
            <a:pPr lvl="1"/>
            <a:r>
              <a:rPr lang="en-US" dirty="0" smtClean="0"/>
              <a:t>When the total number of nucleons is large</a:t>
            </a:r>
          </a:p>
        </p:txBody>
      </p:sp>
      <p:sp>
        <p:nvSpPr>
          <p:cNvPr id="4" name="Oval 3"/>
          <p:cNvSpPr/>
          <p:nvPr/>
        </p:nvSpPr>
        <p:spPr>
          <a:xfrm>
            <a:off x="2514600" y="4724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09800" y="5105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09800" y="4724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7800" y="5105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4343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71800" y="5105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28800" y="4724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0800" y="5105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5486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724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51816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90800" y="548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28800" y="5562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47800" y="48006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90800" y="4343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52600" y="4343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447800" y="5486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971800" y="54864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981200" y="59436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362200" y="5867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19400" y="57912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600200" y="5867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828800" y="4724400"/>
            <a:ext cx="1143000" cy="1143000"/>
          </a:xfrm>
          <a:prstGeom prst="ellipse">
            <a:avLst/>
          </a:prstGeom>
          <a:noFill/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429000" y="5029200"/>
            <a:ext cx="329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Completely-Surrounded nucleons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048000" y="4191000"/>
            <a:ext cx="176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nucleons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2228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038600"/>
            <a:ext cx="572192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Multi-nucleon nuclei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force:</a:t>
            </a:r>
          </a:p>
          <a:p>
            <a:pPr lvl="1"/>
            <a:r>
              <a:rPr lang="en-US" dirty="0" smtClean="0"/>
              <a:t>When the total number of nucleons is small:</a:t>
            </a:r>
          </a:p>
          <a:p>
            <a:pPr lvl="2"/>
            <a:r>
              <a:rPr lang="en-US" dirty="0" smtClean="0"/>
              <a:t>The number of bonds each nucleon can have increases, thus binding energy per nucleon increases</a:t>
            </a:r>
          </a:p>
          <a:p>
            <a:pPr lvl="1"/>
            <a:r>
              <a:rPr lang="en-US" dirty="0" smtClean="0"/>
              <a:t>When the total number of nucleons is large</a:t>
            </a:r>
          </a:p>
          <a:p>
            <a:pPr lvl="2"/>
            <a:r>
              <a:rPr lang="en-US" dirty="0" smtClean="0"/>
              <a:t>Since strong force is short ranged, making each nucleon has the same number of surrounding nucleons. 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 nucleons at the surface are not completely surrounded. The proportion of surface nucleons diminish by 1/r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strong force is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306705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repulsion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572000"/>
            <a:ext cx="1733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repulsion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9906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 principle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30146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4800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small nuclei, </a:t>
            </a:r>
            <a:r>
              <a:rPr lang="en-US" dirty="0" smtClean="0"/>
              <a:t>repulsive coulomb interactions are less influential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5486400"/>
            <a:ext cx="239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N=Z, more stable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6019800"/>
            <a:ext cx="259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</a:t>
            </a:r>
            <a:r>
              <a:rPr lang="en-US" dirty="0" smtClean="0"/>
              <a:t>N≠Z</a:t>
            </a:r>
            <a:r>
              <a:rPr lang="en-US" dirty="0" smtClean="0"/>
              <a:t>, </a:t>
            </a:r>
            <a:r>
              <a:rPr lang="en-US" dirty="0" smtClean="0"/>
              <a:t>energy raised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38400" y="54102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 principle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30146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4800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small nuclei, </a:t>
            </a:r>
            <a:r>
              <a:rPr lang="en-US" dirty="0" smtClean="0"/>
              <a:t>repulsive coulomb interactions are less influential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5486400"/>
            <a:ext cx="239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N=Z, more stable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6019800"/>
            <a:ext cx="259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</a:t>
            </a:r>
            <a:r>
              <a:rPr lang="en-US" dirty="0" smtClean="0"/>
              <a:t>N≠Z</a:t>
            </a:r>
            <a:r>
              <a:rPr lang="en-US" dirty="0" smtClean="0"/>
              <a:t>, </a:t>
            </a:r>
            <a:r>
              <a:rPr lang="en-US" dirty="0" smtClean="0"/>
              <a:t>energy raised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Exclusion principle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30146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4800" y="5029200"/>
            <a:ext cx="392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large nuclei, repulsive force changes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81200"/>
            <a:ext cx="1752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8200" y="5562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N&gt;Z is </a:t>
            </a:r>
            <a:r>
              <a:rPr lang="en-US" dirty="0" smtClean="0"/>
              <a:t>more </a:t>
            </a:r>
            <a:r>
              <a:rPr lang="en-US" dirty="0" smtClean="0"/>
              <a:t>stable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energy/nucleon over Z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4955" y="1600200"/>
            <a:ext cx="27940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 of stability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4955" y="1600200"/>
            <a:ext cx="27940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3505200" y="3352800"/>
            <a:ext cx="2514600" cy="25146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29400" y="3352800"/>
            <a:ext cx="2008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nuclei get larger,</a:t>
            </a:r>
          </a:p>
          <a:p>
            <a:r>
              <a:rPr lang="en-US" dirty="0" smtClean="0"/>
              <a:t>N &gt; Z to be stable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2514600"/>
            <a:ext cx="190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smaller nuclei,</a:t>
            </a:r>
          </a:p>
          <a:p>
            <a:r>
              <a:rPr lang="en-US" dirty="0" smtClean="0"/>
              <a:t>N=Z to be stable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energy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764803" cy="45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90800"/>
            <a:ext cx="745671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33600" y="3733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/>
              <a:t>P</a:t>
            </a:r>
            <a:r>
              <a:rPr lang="en-US" sz="2400" dirty="0" smtClean="0"/>
              <a:t> =1.007276 u</a:t>
            </a:r>
          </a:p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=1.008665 u</a:t>
            </a:r>
          </a:p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D</a:t>
            </a:r>
            <a:r>
              <a:rPr lang="en-US" sz="2400" dirty="0" smtClean="0"/>
              <a:t>=2.013553 u</a:t>
            </a:r>
          </a:p>
          <a:p>
            <a:r>
              <a:rPr lang="en-US" sz="2400" dirty="0" smtClean="0"/>
              <a:t>uc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=931.5 </a:t>
            </a:r>
            <a:r>
              <a:rPr lang="en-US" sz="2400" dirty="0" err="1" smtClean="0"/>
              <a:t>MeV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2228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038600"/>
            <a:ext cx="572192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24400" y="2057400"/>
            <a:ext cx="4179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Z= number of protons</a:t>
            </a:r>
          </a:p>
          <a:p>
            <a:r>
              <a:rPr lang="en-US" dirty="0" smtClean="0"/>
              <a:t>N=number of neutrons</a:t>
            </a:r>
          </a:p>
          <a:p>
            <a:r>
              <a:rPr lang="en-US" dirty="0" smtClean="0"/>
              <a:t>A=mass number=number of nucleons=Z+N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energy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764803" cy="45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90800"/>
            <a:ext cx="745671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581400"/>
            <a:ext cx="717082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energy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93271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90800"/>
            <a:ext cx="5369545" cy="133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energy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93271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90800"/>
            <a:ext cx="5369545" cy="133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4343400"/>
            <a:ext cx="109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419600"/>
            <a:ext cx="27066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81200" y="5334000"/>
            <a:ext cx="2177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H</a:t>
            </a:r>
            <a:r>
              <a:rPr lang="en-US" sz="2400" dirty="0" smtClean="0"/>
              <a:t> =1.007825 u</a:t>
            </a:r>
          </a:p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=1.008665 u</a:t>
            </a:r>
          </a:p>
          <a:p>
            <a:r>
              <a:rPr lang="en-US" sz="2400" dirty="0"/>
              <a:t>u</a:t>
            </a:r>
            <a:r>
              <a:rPr lang="en-US" sz="2400" dirty="0" smtClean="0"/>
              <a:t>c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=931.5 </a:t>
            </a:r>
            <a:r>
              <a:rPr lang="en-US" sz="2400" dirty="0" err="1" smtClean="0"/>
              <a:t>MeV</a:t>
            </a:r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energy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93271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90800"/>
            <a:ext cx="5369545" cy="133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4343400"/>
            <a:ext cx="109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419600"/>
            <a:ext cx="27066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354" y="5105400"/>
            <a:ext cx="886264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Model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5109528" cy="21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676400"/>
            <a:ext cx="787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 energy = Volume term + Surface term + Coulomb term + Asymmetric term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Model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5109528" cy="21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676400"/>
            <a:ext cx="787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 energy = Volume term + Surface term + Coulomb term + Asymmetric term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24200"/>
            <a:ext cx="26193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force (C1 and C2)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0"/>
            <a:ext cx="33528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1676400"/>
            <a:ext cx="28646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Strong</a:t>
            </a:r>
          </a:p>
          <a:p>
            <a:pPr>
              <a:buFont typeface="Wingdings"/>
              <a:buChar char="à"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attractive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Short-ranged (about 2 fm)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Nearly identical between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Proton-proton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Neutron-neutron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Proton-neutron 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Model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5109528" cy="21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676400"/>
            <a:ext cx="787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 energy = Volume term + Surface term + Coulomb term + Asymmetric term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24200"/>
            <a:ext cx="26193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895600"/>
            <a:ext cx="306705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Model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5109528" cy="21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676400"/>
            <a:ext cx="787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 energy = Volume term + Surface term + Coulomb term + Asymmetric term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Model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5109528" cy="21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676400"/>
            <a:ext cx="787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 energy = Volume term + Surface term + Coulomb term + Asymmetric term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048000"/>
            <a:ext cx="326707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181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00200" y="4419600"/>
          <a:ext cx="6096000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Nuclei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Hydrogen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Deuterium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Tritium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Model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5109528" cy="21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676400"/>
            <a:ext cx="787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 energy = Volume term + Surface term + Coulomb term + Asymmetric term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00400"/>
            <a:ext cx="30146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Model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5109528" cy="21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676400"/>
            <a:ext cx="787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 energy = Volume term + Surface term + Coulomb term + Asymmetric term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819400"/>
            <a:ext cx="441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47800" y="5943600"/>
            <a:ext cx="398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Magic numbers= 2, 8, 20, 28, 50, 82, 126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Model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397000"/>
          <a:ext cx="8077200" cy="44719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00200"/>
                <a:gridCol w="3048000"/>
                <a:gridCol w="34290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Atomic Shell Model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Nuclear Shell Model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Potential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Electrostatic between nucleus and electrons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Net effect of all the forces nucleons experience in a nucleus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Magic numbers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Atoms with closed electronic shells are stable such as He (2 electrons), Ne (10),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Ar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(18), Kr (36),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Xe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(54),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Rn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(86).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Nuclei are particularly stable when the number of nucleons is 2, 8, 20, 28, 50, 82, and 126.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Exclusion principle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Electrons follow the Exclusion principle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Protons and neutrons separately follow the Exclusion Principle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Movement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Electrons move in orbitals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Nucleons do not move like electrons because most nucleons fill states to a maximum level, preventing them from changing momentum.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Electrons: Atomic Orbital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828800"/>
            <a:ext cx="4081463" cy="411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Electrons: Atomic Orbital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828800"/>
            <a:ext cx="4081463" cy="411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352800" y="5181600"/>
            <a:ext cx="533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53000" y="2895600"/>
            <a:ext cx="914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3276600"/>
            <a:ext cx="609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95800" y="3810000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43400" y="42672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86200" y="45720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91400" y="54864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2: He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472440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10: 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434340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18: </a:t>
            </a:r>
            <a:r>
              <a:rPr lang="en-US" dirty="0" err="1" smtClean="0"/>
              <a:t>Ar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67600" y="3962400"/>
            <a:ext cx="73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36: Kr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3429000"/>
            <a:ext cx="76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54: </a:t>
            </a:r>
            <a:r>
              <a:rPr lang="en-US" dirty="0" err="1" smtClean="0"/>
              <a:t>Xe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91400" y="289560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86: </a:t>
            </a:r>
            <a:r>
              <a:rPr lang="en-US" dirty="0" err="1" smtClean="0"/>
              <a:t>Rn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Shell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4908" y="1676400"/>
            <a:ext cx="336929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3557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3557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438400"/>
            <a:ext cx="668528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3557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590800"/>
            <a:ext cx="27279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733800"/>
            <a:ext cx="800753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170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81200"/>
            <a:ext cx="6257461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1362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57400" y="3124200"/>
            <a:ext cx="6248400" cy="2819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447800"/>
            <a:ext cx="1028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181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00200" y="4419600"/>
          <a:ext cx="6096000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6400"/>
                <a:gridCol w="13716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Nuclei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Hydrogen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Deuterium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Tritium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16200000">
            <a:off x="4419600" y="5410200"/>
            <a:ext cx="304800" cy="2133600"/>
          </a:xfrm>
          <a:prstGeom prst="leftBrace">
            <a:avLst>
              <a:gd name="adj1" fmla="val 8333"/>
              <a:gd name="adj2" fmla="val 512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6488668"/>
            <a:ext cx="76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Stable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170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81200"/>
            <a:ext cx="6257461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1362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57400" y="3581400"/>
            <a:ext cx="6248400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524000"/>
            <a:ext cx="1028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170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81200"/>
            <a:ext cx="6257461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1362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57400" y="4038600"/>
            <a:ext cx="62484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524000"/>
            <a:ext cx="1028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170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81200"/>
            <a:ext cx="6257461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1362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57400" y="4495800"/>
            <a:ext cx="6248400" cy="144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524000"/>
            <a:ext cx="1028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170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81200"/>
            <a:ext cx="6257461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1362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57400" y="5181600"/>
            <a:ext cx="6248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524000"/>
            <a:ext cx="1028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170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81200"/>
            <a:ext cx="6257461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1362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524000"/>
            <a:ext cx="1028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67000" y="6096000"/>
            <a:ext cx="398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Magic numbers= 2, 8, 20, 28, 50, 82, 126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dimensional harmonic oscillator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170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81200"/>
            <a:ext cx="6257461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1362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6400800"/>
            <a:ext cx="229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Magic Numbers!!!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524000"/>
            <a:ext cx="1028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 coupling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507" y="1600200"/>
            <a:ext cx="5024693" cy="498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57400" y="3048000"/>
            <a:ext cx="624840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33800" y="1600200"/>
            <a:ext cx="11430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 coupling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507" y="1600200"/>
            <a:ext cx="5024693" cy="498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 coupling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37892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5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46672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46672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335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 size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7526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828800"/>
            <a:ext cx="494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Rutherford’s alpha particle experiment on Gold foil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514600"/>
            <a:ext cx="6941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The nucleus is roughly spherical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The nucleus is centered at the middle of the atom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The nucleus occupies a relatively small space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The head-on approach would enable the alpha particles to get closest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86200"/>
            <a:ext cx="1295400" cy="46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10000"/>
            <a:ext cx="25069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14400" y="4572000"/>
            <a:ext cx="192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Nucleus Volume =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5334000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Nuclear Density=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6172200"/>
            <a:ext cx="183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Nucleon volume=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09600"/>
            <a:ext cx="36480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90800" y="5943600"/>
            <a:ext cx="287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                        Neutron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 size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7526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828800"/>
            <a:ext cx="494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Rutherford’s alpha particle experiment on Gold foil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514600"/>
            <a:ext cx="6941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The nucleus is roughly spherical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The nucleus is centered at the middle of the atom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The nucleus occupies a relatively small space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The head-on approach would enable the alpha particles to get closest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86200"/>
            <a:ext cx="1295400" cy="46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10000"/>
            <a:ext cx="25069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14400" y="4572000"/>
            <a:ext cx="1904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Nuclear Volume = 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419600"/>
            <a:ext cx="38432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90600" y="5334000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Nuclear Density=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6172200"/>
            <a:ext cx="183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Nucleon volume=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6096000"/>
            <a:ext cx="1143000" cy="64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5257800"/>
            <a:ext cx="407416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962400" y="4419600"/>
            <a:ext cx="2514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343400" y="5334000"/>
            <a:ext cx="2514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81400" y="5867400"/>
            <a:ext cx="2514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 size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7526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828800"/>
            <a:ext cx="494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Rutherford’s alpha particle experiment on Gold foil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514600"/>
            <a:ext cx="6941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The nucleus is roughly spherical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The nucleus is centered at the middle of the atom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The nucleus occupies a relatively small space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The head-on approach would enable the alpha particles to get closest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86200"/>
            <a:ext cx="1295400" cy="46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10000"/>
            <a:ext cx="25069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14400" y="4572000"/>
            <a:ext cx="1904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Nuclear Volume = 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419600"/>
            <a:ext cx="38432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90600" y="5334000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Nuclear Density=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6172200"/>
            <a:ext cx="183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Nucleon volume=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6096000"/>
            <a:ext cx="1143000" cy="64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5257800"/>
            <a:ext cx="407416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force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676400"/>
            <a:ext cx="11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Strong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1073</Words>
  <Application>Microsoft Office PowerPoint</Application>
  <PresentationFormat>On-screen Show (4:3)</PresentationFormat>
  <Paragraphs>234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Lecture 16 Topics</vt:lpstr>
      <vt:lpstr>Nucleus</vt:lpstr>
      <vt:lpstr>Nucleus</vt:lpstr>
      <vt:lpstr>Isotopes</vt:lpstr>
      <vt:lpstr>Isotopes</vt:lpstr>
      <vt:lpstr>Nucleus size</vt:lpstr>
      <vt:lpstr>Nucleus size</vt:lpstr>
      <vt:lpstr>Nucleus size</vt:lpstr>
      <vt:lpstr>Strong force</vt:lpstr>
      <vt:lpstr>Strong force</vt:lpstr>
      <vt:lpstr>Strong force</vt:lpstr>
      <vt:lpstr>Strong force</vt:lpstr>
      <vt:lpstr>Strong force</vt:lpstr>
      <vt:lpstr>Nuclear binding: Two nucleons</vt:lpstr>
      <vt:lpstr>Nuclear binding: Two nucleons</vt:lpstr>
      <vt:lpstr>Nuclear binding: Two nucleons</vt:lpstr>
      <vt:lpstr>Multi-nucleon nuclei</vt:lpstr>
      <vt:lpstr>Multi-nucleon nuclei</vt:lpstr>
      <vt:lpstr>Multi-nucleon nuclei</vt:lpstr>
      <vt:lpstr>Multi-nucleon nuclei</vt:lpstr>
      <vt:lpstr>Only strong force is considered</vt:lpstr>
      <vt:lpstr>Coulomb repulsion</vt:lpstr>
      <vt:lpstr>Coulomb repulsion</vt:lpstr>
      <vt:lpstr>Exclusion principle</vt:lpstr>
      <vt:lpstr>Exclusion principle</vt:lpstr>
      <vt:lpstr>Exclusion principle</vt:lpstr>
      <vt:lpstr>Binding energy/nucleon over Z</vt:lpstr>
      <vt:lpstr>Curve of stability</vt:lpstr>
      <vt:lpstr>Binding energy</vt:lpstr>
      <vt:lpstr>Binding energy</vt:lpstr>
      <vt:lpstr>Binding energy</vt:lpstr>
      <vt:lpstr>Binding energy</vt:lpstr>
      <vt:lpstr>Binding energy</vt:lpstr>
      <vt:lpstr>Liquid Drop Model</vt:lpstr>
      <vt:lpstr>Liquid Drop Model</vt:lpstr>
      <vt:lpstr>Strong force (C1 and C2)</vt:lpstr>
      <vt:lpstr>Liquid Drop Model</vt:lpstr>
      <vt:lpstr>Liquid Drop Model</vt:lpstr>
      <vt:lpstr>Liquid Drop Model</vt:lpstr>
      <vt:lpstr>Liquid Drop Model</vt:lpstr>
      <vt:lpstr>Liquid Drop Model</vt:lpstr>
      <vt:lpstr>Shell Model</vt:lpstr>
      <vt:lpstr>Electrons: Atomic Orbital</vt:lpstr>
      <vt:lpstr>Electrons: Atomic Orbital</vt:lpstr>
      <vt:lpstr>Nuclear Shell Model</vt:lpstr>
      <vt:lpstr>3 dimensional harmonic oscillator</vt:lpstr>
      <vt:lpstr>3 dimensional harmonic oscillator</vt:lpstr>
      <vt:lpstr>3 dimensional harmonic oscillator</vt:lpstr>
      <vt:lpstr>3 dimensional harmonic oscillator</vt:lpstr>
      <vt:lpstr>3 dimensional harmonic oscillator</vt:lpstr>
      <vt:lpstr>3 dimensional harmonic oscillator</vt:lpstr>
      <vt:lpstr>3 dimensional harmonic oscillator</vt:lpstr>
      <vt:lpstr>3 dimensional harmonic oscillator</vt:lpstr>
      <vt:lpstr>3 dimensional harmonic oscillator</vt:lpstr>
      <vt:lpstr>3 dimensional harmonic oscillator</vt:lpstr>
      <vt:lpstr>LS coupling</vt:lpstr>
      <vt:lpstr>LS coupling</vt:lpstr>
      <vt:lpstr>LS coupling</vt:lpstr>
      <vt:lpstr>Slide 59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 Topics</dc:title>
  <dc:creator>HSLee</dc:creator>
  <cp:lastModifiedBy>HEE-SUN LEE</cp:lastModifiedBy>
  <cp:revision>29</cp:revision>
  <dcterms:created xsi:type="dcterms:W3CDTF">2012-03-02T17:46:32Z</dcterms:created>
  <dcterms:modified xsi:type="dcterms:W3CDTF">2013-02-28T20:44:56Z</dcterms:modified>
</cp:coreProperties>
</file>