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285" r:id="rId29"/>
    <p:sldId id="286" r:id="rId30"/>
    <p:sldId id="328" r:id="rId31"/>
    <p:sldId id="279" r:id="rId32"/>
    <p:sldId id="296" r:id="rId33"/>
    <p:sldId id="327" r:id="rId34"/>
    <p:sldId id="297" r:id="rId35"/>
    <p:sldId id="298" r:id="rId36"/>
    <p:sldId id="294" r:id="rId37"/>
    <p:sldId id="299" r:id="rId38"/>
    <p:sldId id="300" r:id="rId39"/>
    <p:sldId id="301" r:id="rId40"/>
    <p:sldId id="304" r:id="rId41"/>
    <p:sldId id="306" r:id="rId42"/>
    <p:sldId id="310" r:id="rId43"/>
    <p:sldId id="362" r:id="rId44"/>
    <p:sldId id="363" r:id="rId45"/>
    <p:sldId id="311" r:id="rId46"/>
    <p:sldId id="364" r:id="rId47"/>
    <p:sldId id="312" r:id="rId48"/>
    <p:sldId id="314" r:id="rId49"/>
    <p:sldId id="365" r:id="rId50"/>
    <p:sldId id="366" r:id="rId51"/>
    <p:sldId id="367" r:id="rId52"/>
    <p:sldId id="368" r:id="rId53"/>
    <p:sldId id="315" r:id="rId54"/>
    <p:sldId id="31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8" autoAdjust="0"/>
    <p:restoredTop sz="94660"/>
  </p:normalViewPr>
  <p:slideViewPr>
    <p:cSldViewPr>
      <p:cViewPr varScale="1">
        <p:scale>
          <a:sx n="103" d="100"/>
          <a:sy n="103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98BD-199A-4930-BD83-BBF7C556AB8C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B9F76-AA96-4661-A068-79BDDCFF4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B089-7FEA-40D8-BEA6-95913A15ECE2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17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models</a:t>
            </a:r>
          </a:p>
          <a:p>
            <a:pPr lvl="1"/>
            <a:r>
              <a:rPr lang="en-US" dirty="0" smtClean="0"/>
              <a:t>Liquid Drop model</a:t>
            </a:r>
          </a:p>
          <a:p>
            <a:pPr lvl="1"/>
            <a:r>
              <a:rPr lang="en-US" dirty="0" smtClean="0"/>
              <a:t>Shell model</a:t>
            </a:r>
          </a:p>
          <a:p>
            <a:r>
              <a:rPr lang="en-US" dirty="0" smtClean="0"/>
              <a:t>Radioactive decay</a:t>
            </a:r>
          </a:p>
          <a:p>
            <a:pPr lvl="1"/>
            <a:r>
              <a:rPr lang="en-US" dirty="0" smtClean="0"/>
              <a:t>Alpha decay (</a:t>
            </a:r>
            <a:r>
              <a:rPr lang="el-GR" dirty="0" smtClean="0"/>
              <a:t>α</a:t>
            </a:r>
            <a:r>
              <a:rPr lang="en-US" dirty="0" smtClean="0"/>
              <a:t> = He nucleus)</a:t>
            </a:r>
          </a:p>
          <a:p>
            <a:pPr lvl="1"/>
            <a:r>
              <a:rPr lang="en-US" dirty="0" smtClean="0"/>
              <a:t>Beta decay: </a:t>
            </a:r>
            <a:r>
              <a:rPr lang="el-GR" dirty="0" smtClean="0"/>
              <a:t>β</a:t>
            </a:r>
            <a:r>
              <a:rPr lang="en-US" baseline="30000" dirty="0" smtClean="0"/>
              <a:t>+ </a:t>
            </a:r>
            <a:r>
              <a:rPr lang="en-US" dirty="0" smtClean="0"/>
              <a:t>decay, </a:t>
            </a:r>
            <a:r>
              <a:rPr lang="el-GR" dirty="0" smtClean="0"/>
              <a:t>β</a:t>
            </a:r>
            <a:r>
              <a:rPr lang="en-US" baseline="30000" dirty="0" smtClean="0"/>
              <a:t>-</a:t>
            </a:r>
            <a:r>
              <a:rPr lang="en-US" dirty="0" smtClean="0"/>
              <a:t> decay, electron capture</a:t>
            </a:r>
          </a:p>
          <a:p>
            <a:pPr lvl="1"/>
            <a:r>
              <a:rPr lang="en-US" dirty="0" smtClean="0"/>
              <a:t>Gamma decay (</a:t>
            </a:r>
            <a:r>
              <a:rPr lang="el-GR" dirty="0" smtClean="0"/>
              <a:t>γ</a:t>
            </a:r>
            <a:r>
              <a:rPr lang="en-US" dirty="0" smtClean="0"/>
              <a:t>): photon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Electrons: Atomic Orbital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4081463" cy="411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Electrons: Atomic Orbital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4081463" cy="411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2800" y="5181600"/>
            <a:ext cx="533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53000" y="2895600"/>
            <a:ext cx="914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3276600"/>
            <a:ext cx="609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95800" y="38100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43400" y="42672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45720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91400" y="54864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2: He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472440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10: 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43434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18: </a:t>
            </a:r>
            <a:r>
              <a:rPr lang="en-US" dirty="0" err="1" smtClean="0"/>
              <a:t>Ar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3962400"/>
            <a:ext cx="73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36: Kr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3429000"/>
            <a:ext cx="7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54: </a:t>
            </a:r>
            <a:r>
              <a:rPr lang="en-US" dirty="0" err="1" smtClean="0"/>
              <a:t>Xe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1400" y="28956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86: </a:t>
            </a:r>
            <a:r>
              <a:rPr lang="en-US" dirty="0" err="1" smtClean="0"/>
              <a:t>Rn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Shell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908" y="1676400"/>
            <a:ext cx="336929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3557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3557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438400"/>
            <a:ext cx="66852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3557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90800"/>
            <a:ext cx="27279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733800"/>
            <a:ext cx="800753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3124200"/>
            <a:ext cx="6248400" cy="2819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4478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3581400"/>
            <a:ext cx="62484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40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4038600"/>
            <a:ext cx="62484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40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4495800"/>
            <a:ext cx="62484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40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energy/nucleon over Z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955" y="1600200"/>
            <a:ext cx="27940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5181600"/>
            <a:ext cx="6248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40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5240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0" y="6096000"/>
            <a:ext cx="398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Magic numbers= 2, 8, 20, 28, 50, 82, 126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6400800"/>
            <a:ext cx="229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Magic Numbers!!!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5240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507" y="1600200"/>
            <a:ext cx="5024693" cy="49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3048000"/>
            <a:ext cx="62484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1600200"/>
            <a:ext cx="11430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507" y="1600200"/>
            <a:ext cx="5024693" cy="49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37892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46672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6672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35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36480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5943600"/>
            <a:ext cx="287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                       Neutron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764803" cy="45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7456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33600" y="3733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/>
              <a:t>P</a:t>
            </a:r>
            <a:r>
              <a:rPr lang="en-US" sz="2400" dirty="0" smtClean="0"/>
              <a:t> =1.007276 u</a:t>
            </a:r>
          </a:p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=1.008665 u</a:t>
            </a:r>
          </a:p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=2.013553 u</a:t>
            </a:r>
          </a:p>
          <a:p>
            <a:r>
              <a:rPr lang="en-US" sz="2400" dirty="0" smtClean="0"/>
              <a:t>uc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=931.5 </a:t>
            </a:r>
            <a:r>
              <a:rPr lang="en-US" sz="2400" dirty="0" err="1" smtClean="0"/>
              <a:t>MeV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32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5369545" cy="13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of stability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955" y="1600200"/>
            <a:ext cx="27940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3505200" y="3352800"/>
            <a:ext cx="2514600" cy="2514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400" y="3352800"/>
            <a:ext cx="2008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nuclei get larger,</a:t>
            </a:r>
          </a:p>
          <a:p>
            <a:r>
              <a:rPr lang="en-US" dirty="0" smtClean="0"/>
              <a:t>N &gt; Z to be stable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2514600"/>
            <a:ext cx="190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smaller nuclei,</a:t>
            </a:r>
          </a:p>
          <a:p>
            <a:r>
              <a:rPr lang="en-US" dirty="0" smtClean="0"/>
              <a:t>N=Z to be stable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energy/nucleon vs. </a:t>
            </a:r>
            <a:r>
              <a:rPr lang="en-US" dirty="0"/>
              <a:t>A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5410200"/>
            <a:ext cx="398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Magic numbers= 2, 8, 20, 28, 50, 82, 126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26193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971800"/>
            <a:ext cx="3352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26193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895600"/>
            <a:ext cx="30670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326707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30146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194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5867400"/>
            <a:ext cx="398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Magic numbers= 2, 8, 20, 28, 50, 82, 126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Model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397000"/>
          <a:ext cx="8077200" cy="44719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200"/>
                <a:gridCol w="3048000"/>
                <a:gridCol w="3429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Atomic Shell Model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Nuclear Shell Model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Potential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Electrostatic between nucleus and electrons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Net effect of all the forces nucleons experience in a nucleus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Magic numbers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Atoms with closed electronic shells are stable such as He (2 electrons), Ne (10), Ar (18), Kr (36), Xe (54), Rn (86).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Nuclei are particularly stable when the number of nucleons is 2, 8, 20, 28, 50, 82, and 126.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Exclusion principle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Electrons follow the Exclusion principle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Protons and neutrons separately follow the Exclusion Principle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Movement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Electrons move in orbitals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Nucleons do not move like electrons because most nucleons fill states to a maximum level, preventing them from changing momentum.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Electrons: Atomic Orbital</a:t>
            </a:r>
            <a:br>
              <a:rPr lang="en-US" dirty="0" smtClean="0"/>
            </a:br>
            <a:r>
              <a:rPr lang="en-US" dirty="0" smtClean="0"/>
              <a:t>Nucleons: Nuclei Orbital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336929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764803" cy="45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7456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33600" y="3733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/>
              <a:t>P</a:t>
            </a:r>
            <a:r>
              <a:rPr lang="en-US" sz="2400" dirty="0" smtClean="0"/>
              <a:t> =1.007276 u</a:t>
            </a:r>
          </a:p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=1.008665 u</a:t>
            </a:r>
          </a:p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=2.013553 u</a:t>
            </a:r>
          </a:p>
          <a:p>
            <a:r>
              <a:rPr lang="en-US" sz="2400" dirty="0" smtClean="0"/>
              <a:t>uc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=931.5 </a:t>
            </a:r>
            <a:r>
              <a:rPr lang="en-US" sz="2400" dirty="0" err="1" smtClean="0"/>
              <a:t>MeV</a:t>
            </a: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3557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3557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90800"/>
            <a:ext cx="27279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733800"/>
            <a:ext cx="800753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6400800"/>
            <a:ext cx="229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Magic Numbers!!!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1600200"/>
            <a:ext cx="34290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447800"/>
            <a:ext cx="2209800" cy="5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6400800"/>
            <a:ext cx="229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Magic Numbers!!!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0" y="1752600"/>
            <a:ext cx="20574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160020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2(2l+1)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6400800"/>
            <a:ext cx="229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Magic Numbers!!!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60020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2(2l+1)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507" y="1600200"/>
            <a:ext cx="5024693" cy="49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76800" y="1752600"/>
            <a:ext cx="1676400" cy="48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507" y="1600200"/>
            <a:ext cx="5024693" cy="49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38800" y="1752600"/>
            <a:ext cx="914400" cy="48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129540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2j+1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507" y="1600200"/>
            <a:ext cx="5024693" cy="49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37892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0"/>
            <a:ext cx="3102129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37892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0"/>
            <a:ext cx="3102129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1676400"/>
            <a:ext cx="381000" cy="426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1066800"/>
            <a:ext cx="311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K+1 is the name of energy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764803" cy="45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7456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81400"/>
            <a:ext cx="717082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37892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0"/>
            <a:ext cx="3102129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1676400"/>
            <a:ext cx="381000" cy="426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1066800"/>
            <a:ext cx="311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K+1 is the name of energy level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8200" y="22098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2514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2895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200" y="33528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8200" y="4038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200" y="48768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16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1066800" y="2362200"/>
            <a:ext cx="4724400" cy="3429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37892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0"/>
            <a:ext cx="3102129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1676400"/>
            <a:ext cx="381000" cy="426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1066800"/>
            <a:ext cx="311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K+1 is the name of energy level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8200" y="22098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2514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2895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200" y="33528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8200" y="4038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200" y="48768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16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66800" y="2667000"/>
            <a:ext cx="5029200" cy="2667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37892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0"/>
            <a:ext cx="3102129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1676400"/>
            <a:ext cx="381000" cy="426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1066800"/>
            <a:ext cx="311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K+1 is the name of energy level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8200" y="22098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2514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2895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200" y="33528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8200" y="4038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200" y="48768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16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1066800" y="2362200"/>
            <a:ext cx="4724400" cy="3429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66800" y="2667000"/>
            <a:ext cx="5029200" cy="2667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0600" y="3048000"/>
            <a:ext cx="5410200" cy="1828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6672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35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36480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5943600"/>
            <a:ext cx="287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                       Neutron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32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5369545" cy="13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32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5369545" cy="13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4343400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419600"/>
            <a:ext cx="27066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81200" y="5334000"/>
            <a:ext cx="2177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=1.007825 u</a:t>
            </a:r>
          </a:p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=1.008665 u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=931.5 </a:t>
            </a:r>
            <a:r>
              <a:rPr lang="en-US" sz="2400" dirty="0" err="1" smtClean="0"/>
              <a:t>MeV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32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5369545" cy="13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4343400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419600"/>
            <a:ext cx="27066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354" y="5105400"/>
            <a:ext cx="886264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Model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397000"/>
          <a:ext cx="8077200" cy="44719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200"/>
                <a:gridCol w="3048000"/>
                <a:gridCol w="3429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Atomic Shell Model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Nuclear Shell Model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Potential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Electrostatic between nucleus and electrons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Net effect of all the forces nucleons experience in a nucleus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Magic numbers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Atoms with closed electronic shells are stable such as He (2 electrons), Ne (10),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(18), Kr (36),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Xe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(54),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Rn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(86).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Nuclei are particularly stable when the number of nucleons is 2, 8, 20, 28, 50, 82, and 126.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Exclusion principle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Electrons follow the Exclusion principle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Protons and neutrons separately follow the Exclusion Principle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Movement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Electrons move in orbitals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Nucleons do not move like electrons because most nucleons fill states to a maximum level, preventing them from changing momentum.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707</Words>
  <Application>Microsoft Office PowerPoint</Application>
  <PresentationFormat>On-screen Show (4:3)</PresentationFormat>
  <Paragraphs>131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Lecture 17 Topics</vt:lpstr>
      <vt:lpstr>Binding energy/nucleon over Z</vt:lpstr>
      <vt:lpstr>Curve of stability</vt:lpstr>
      <vt:lpstr>Binding energy</vt:lpstr>
      <vt:lpstr>Binding energy</vt:lpstr>
      <vt:lpstr>Binding energy</vt:lpstr>
      <vt:lpstr>Binding energy</vt:lpstr>
      <vt:lpstr>Binding energy</vt:lpstr>
      <vt:lpstr>Shell Model</vt:lpstr>
      <vt:lpstr>Electrons: Atomic Orbital</vt:lpstr>
      <vt:lpstr>Electrons: Atomic Orbital</vt:lpstr>
      <vt:lpstr>Nuclear Shell Model</vt:lpstr>
      <vt:lpstr>3 dimensional harmonic oscillator</vt:lpstr>
      <vt:lpstr>3 dimensional harmonic oscillator</vt:lpstr>
      <vt:lpstr>3 dimensional harmonic oscillator</vt:lpstr>
      <vt:lpstr>3 dimensional harmonic oscillator</vt:lpstr>
      <vt:lpstr>3 dimensional harmonic oscillator</vt:lpstr>
      <vt:lpstr>3 dimensional harmonic oscillator</vt:lpstr>
      <vt:lpstr>3 dimensional harmonic oscillator</vt:lpstr>
      <vt:lpstr>3 dimensional harmonic oscillator</vt:lpstr>
      <vt:lpstr>3 dimensional harmonic oscillator</vt:lpstr>
      <vt:lpstr>3 dimensional harmonic oscillator</vt:lpstr>
      <vt:lpstr>LS coupling</vt:lpstr>
      <vt:lpstr>LS coupling</vt:lpstr>
      <vt:lpstr>LS coupling</vt:lpstr>
      <vt:lpstr>Slide 26</vt:lpstr>
      <vt:lpstr>Slide 27</vt:lpstr>
      <vt:lpstr>Binding energy</vt:lpstr>
      <vt:lpstr>Binding energy</vt:lpstr>
      <vt:lpstr>Binding energy/nucleon vs. A</vt:lpstr>
      <vt:lpstr>Liquid Drop Model</vt:lpstr>
      <vt:lpstr>Liquid Drop Model</vt:lpstr>
      <vt:lpstr>Liquid Drop Model</vt:lpstr>
      <vt:lpstr>Liquid Drop Model</vt:lpstr>
      <vt:lpstr>Liquid Drop Model</vt:lpstr>
      <vt:lpstr>Liquid Drop Model</vt:lpstr>
      <vt:lpstr>Liquid Drop Model</vt:lpstr>
      <vt:lpstr>Shell Model</vt:lpstr>
      <vt:lpstr>Electrons: Atomic Orbital Nucleons: Nuclei Orbital</vt:lpstr>
      <vt:lpstr>3 dimensional harmonic oscillator</vt:lpstr>
      <vt:lpstr>3 dimensional harmonic oscillator</vt:lpstr>
      <vt:lpstr>3 dimensional harmonic oscillator</vt:lpstr>
      <vt:lpstr>3 dimensional harmonic oscillator</vt:lpstr>
      <vt:lpstr>3 dimensional harmonic oscillator</vt:lpstr>
      <vt:lpstr>LS coupling</vt:lpstr>
      <vt:lpstr>LS coupling</vt:lpstr>
      <vt:lpstr>LS coupling</vt:lpstr>
      <vt:lpstr>LS coupling</vt:lpstr>
      <vt:lpstr>LS coupling</vt:lpstr>
      <vt:lpstr>LS coupling</vt:lpstr>
      <vt:lpstr>LS coupling</vt:lpstr>
      <vt:lpstr>LS coupling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 Topics</dc:title>
  <dc:creator>HSLee</dc:creator>
  <cp:lastModifiedBy>HEE-SUN LEE</cp:lastModifiedBy>
  <cp:revision>58</cp:revision>
  <dcterms:created xsi:type="dcterms:W3CDTF">2012-03-02T17:46:32Z</dcterms:created>
  <dcterms:modified xsi:type="dcterms:W3CDTF">2014-02-27T05:42:41Z</dcterms:modified>
</cp:coreProperties>
</file>