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90" r:id="rId22"/>
    <p:sldId id="292" r:id="rId23"/>
    <p:sldId id="291" r:id="rId24"/>
    <p:sldId id="278" r:id="rId25"/>
    <p:sldId id="276" r:id="rId26"/>
    <p:sldId id="279" r:id="rId27"/>
    <p:sldId id="280" r:id="rId28"/>
    <p:sldId id="282" r:id="rId29"/>
    <p:sldId id="283" r:id="rId30"/>
    <p:sldId id="284" r:id="rId31"/>
    <p:sldId id="285" r:id="rId32"/>
    <p:sldId id="289" r:id="rId33"/>
    <p:sldId id="288" r:id="rId34"/>
    <p:sldId id="287" r:id="rId35"/>
    <p:sldId id="286" r:id="rId36"/>
    <p:sldId id="29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22B6B-347C-45C3-B4F5-43257087D716}" type="datetimeFigureOut">
              <a:rPr lang="en-US" smtClean="0"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E87C9-34FA-4166-B5DC-6715094917E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4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40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PH102: Interactive Lecture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</a:p>
          <a:p>
            <a:pPr lvl="1"/>
            <a:r>
              <a:rPr lang="en-US" dirty="0" smtClean="0"/>
              <a:t>3d Schrodinger Equation for </a:t>
            </a:r>
            <a:r>
              <a:rPr lang="en-US" dirty="0" smtClean="0"/>
              <a:t>Hydrogen atom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Separation of variables </a:t>
            </a:r>
          </a:p>
          <a:p>
            <a:pPr lvl="1"/>
            <a:r>
              <a:rPr lang="en-US" dirty="0" smtClean="0"/>
              <a:t>Three equations</a:t>
            </a:r>
          </a:p>
          <a:p>
            <a:pPr lvl="1"/>
            <a:r>
              <a:rPr lang="en-US" dirty="0" smtClean="0"/>
              <a:t>Three quantum numbers</a:t>
            </a:r>
          </a:p>
          <a:p>
            <a:pPr lvl="1"/>
            <a:r>
              <a:rPr lang="en-US" dirty="0" smtClean="0"/>
              <a:t>Wave functions</a:t>
            </a:r>
          </a:p>
          <a:p>
            <a:pPr lvl="1"/>
            <a:r>
              <a:rPr lang="en-US" dirty="0" smtClean="0"/>
              <a:t>Quantization of angular momentum (L) </a:t>
            </a:r>
          </a:p>
          <a:p>
            <a:pPr lvl="1"/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819400"/>
            <a:ext cx="240846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3124200"/>
            <a:ext cx="73152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57200" y="38100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72200" y="37338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772400" y="3733800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038600"/>
            <a:ext cx="617912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3962400"/>
            <a:ext cx="2845340" cy="685800"/>
          </a:xfrm>
          <a:prstGeom prst="rect">
            <a:avLst/>
          </a:prstGeom>
          <a:noFill/>
          <a:ln w="25400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9000" y="4724400"/>
            <a:ext cx="1373400" cy="1600200"/>
          </a:xfrm>
          <a:prstGeom prst="rect">
            <a:avLst/>
          </a:prstGeom>
          <a:noFill/>
          <a:ln w="34925">
            <a:solidFill>
              <a:srgbClr val="00B05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57200" y="38100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72200" y="37338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772400" y="3733800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038600"/>
            <a:ext cx="617912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3962400"/>
            <a:ext cx="2845340" cy="685800"/>
          </a:xfrm>
          <a:prstGeom prst="rect">
            <a:avLst/>
          </a:prstGeom>
          <a:noFill/>
          <a:ln w="25400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239000" y="4724400"/>
            <a:ext cx="1373400" cy="1600200"/>
          </a:xfrm>
          <a:prstGeom prst="rect">
            <a:avLst/>
          </a:prstGeom>
          <a:noFill/>
          <a:ln w="34925">
            <a:solidFill>
              <a:srgbClr val="00B050"/>
            </a:solidFill>
            <a:miter lim="800000"/>
            <a:headEnd/>
            <a:tailEnd/>
          </a:ln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52401" y="5486400"/>
            <a:ext cx="7010400" cy="702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0" y="2743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-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l (l + 1)</a:t>
            </a:r>
            <a:endParaRPr lang="en-US" b="1" dirty="0">
              <a:solidFill>
                <a:srgbClr val="FF0000"/>
              </a:solidFill>
              <a:latin typeface="+mj-lt"/>
              <a:cs typeface="Calibri" pitchFamily="34" charset="0"/>
            </a:endParaRPr>
          </a:p>
        </p:txBody>
      </p:sp>
      <p:cxnSp>
        <p:nvCxnSpPr>
          <p:cNvPr id="12" name="Straight Arrow Connector 11"/>
          <p:cNvCxnSpPr>
            <a:endCxn id="8" idx="0"/>
          </p:cNvCxnSpPr>
          <p:nvPr/>
        </p:nvCxnSpPr>
        <p:spPr>
          <a:xfrm flipH="1">
            <a:off x="8300006" y="2362200"/>
            <a:ext cx="81994" cy="381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0" y="2743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-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l (l + 1)</a:t>
            </a:r>
            <a:endParaRPr lang="en-US" b="1" dirty="0">
              <a:solidFill>
                <a:srgbClr val="FF0000"/>
              </a:solidFill>
              <a:latin typeface="+mj-lt"/>
              <a:cs typeface="Calibri" pitchFamily="34" charset="0"/>
            </a:endParaRPr>
          </a:p>
        </p:txBody>
      </p:sp>
      <p:cxnSp>
        <p:nvCxnSpPr>
          <p:cNvPr id="12" name="Straight Arrow Connector 11"/>
          <p:cNvCxnSpPr>
            <a:endCxn id="8" idx="0"/>
          </p:cNvCxnSpPr>
          <p:nvPr/>
        </p:nvCxnSpPr>
        <p:spPr>
          <a:xfrm flipH="1">
            <a:off x="8300006" y="2362200"/>
            <a:ext cx="81994" cy="381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2004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242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0" y="2743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-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l (l + 1)</a:t>
            </a:r>
            <a:endParaRPr lang="en-US" b="1" dirty="0">
              <a:solidFill>
                <a:srgbClr val="FF0000"/>
              </a:solidFill>
              <a:latin typeface="+mj-lt"/>
              <a:cs typeface="Calibri" pitchFamily="34" charset="0"/>
            </a:endParaRPr>
          </a:p>
        </p:txBody>
      </p:sp>
      <p:cxnSp>
        <p:nvCxnSpPr>
          <p:cNvPr id="12" name="Straight Arrow Connector 11"/>
          <p:cNvCxnSpPr>
            <a:endCxn id="8" idx="0"/>
          </p:cNvCxnSpPr>
          <p:nvPr/>
        </p:nvCxnSpPr>
        <p:spPr>
          <a:xfrm flipH="1">
            <a:off x="8300006" y="2362200"/>
            <a:ext cx="81994" cy="381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2004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242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5000" y="3733800"/>
            <a:ext cx="6028888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1" y="1752600"/>
            <a:ext cx="8915400" cy="80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381000" y="2514600"/>
            <a:ext cx="3505200" cy="0"/>
          </a:xfrm>
          <a:prstGeom prst="line">
            <a:avLst/>
          </a:prstGeom>
          <a:ln w="25400">
            <a:solidFill>
              <a:srgbClr val="33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4343400" y="2667000"/>
            <a:ext cx="31242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295400" y="2743200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Angular part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257800" y="2743200"/>
            <a:ext cx="120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part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848600" y="2743200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-</a:t>
            </a:r>
            <a:r>
              <a:rPr lang="en-US" b="1" i="1" dirty="0" smtClean="0">
                <a:solidFill>
                  <a:srgbClr val="FF0000"/>
                </a:solidFill>
                <a:latin typeface="+mj-lt"/>
                <a:cs typeface="Calibri" pitchFamily="34" charset="0"/>
              </a:rPr>
              <a:t>l (l + 1)</a:t>
            </a:r>
            <a:endParaRPr lang="en-US" b="1" dirty="0">
              <a:solidFill>
                <a:srgbClr val="FF0000"/>
              </a:solidFill>
              <a:latin typeface="+mj-lt"/>
              <a:cs typeface="Calibri" pitchFamily="34" charset="0"/>
            </a:endParaRPr>
          </a:p>
        </p:txBody>
      </p:sp>
      <p:cxnSp>
        <p:nvCxnSpPr>
          <p:cNvPr id="12" name="Straight Arrow Connector 11"/>
          <p:cNvCxnSpPr>
            <a:endCxn id="8" idx="0"/>
          </p:cNvCxnSpPr>
          <p:nvPr/>
        </p:nvCxnSpPr>
        <p:spPr>
          <a:xfrm flipH="1">
            <a:off x="8300006" y="2362200"/>
            <a:ext cx="81994" cy="381000"/>
          </a:xfrm>
          <a:prstGeom prst="straightConnector1">
            <a:avLst/>
          </a:prstGeom>
          <a:ln w="254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32004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24200"/>
            <a:ext cx="70485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3733800"/>
            <a:ext cx="62981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43200" y="5257800"/>
            <a:ext cx="505674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828800"/>
            <a:ext cx="4940800" cy="179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400800" y="2133600"/>
            <a:ext cx="2070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77000" y="2590800"/>
            <a:ext cx="1604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Polar Equation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3124200"/>
            <a:ext cx="16987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Radial Equation </a:t>
            </a:r>
            <a:endParaRPr lang="en-US" dirty="0"/>
          </a:p>
        </p:txBody>
      </p:sp>
      <p:pic>
        <p:nvPicPr>
          <p:cNvPr id="25601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981200"/>
            <a:ext cx="4835955" cy="175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Hydrogen atom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created by Coulomb interactions between electron (-</a:t>
            </a:r>
            <a:r>
              <a:rPr lang="en-US" i="1" dirty="0" smtClean="0"/>
              <a:t>e</a:t>
            </a:r>
            <a:r>
              <a:rPr lang="en-US" dirty="0" smtClean="0"/>
              <a:t>) and proton (+</a:t>
            </a:r>
            <a:r>
              <a:rPr lang="en-US" i="1" dirty="0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819400"/>
            <a:ext cx="20478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819400"/>
            <a:ext cx="20478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36576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819400"/>
            <a:ext cx="20478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36576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5334000"/>
            <a:ext cx="389613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Azimuthal</a:t>
            </a:r>
            <a:r>
              <a:rPr lang="en-US" dirty="0" smtClean="0"/>
              <a:t> Equation</a:t>
            </a:r>
            <a:endParaRPr lang="en-US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600200"/>
            <a:ext cx="1929937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95400" y="2667000"/>
            <a:ext cx="1597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Wave function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3352800"/>
            <a:ext cx="20337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Boundary condition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47800" y="4800600"/>
            <a:ext cx="1470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Quantization </a:t>
            </a: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7600" y="2438400"/>
            <a:ext cx="1930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2819400"/>
            <a:ext cx="20478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33600" y="3657600"/>
            <a:ext cx="3581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209800" y="5334000"/>
            <a:ext cx="389613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4648200" y="6096000"/>
            <a:ext cx="2813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Magnetic quantum number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Polar Equation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371600" y="2971800"/>
            <a:ext cx="4059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Solutions: Associated Legendre Functions</a:t>
            </a:r>
          </a:p>
          <a:p>
            <a:r>
              <a:rPr lang="en-US" dirty="0" smtClean="0"/>
              <a:t>Quantization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429000"/>
            <a:ext cx="5791200" cy="595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514600" y="4876800"/>
            <a:ext cx="2862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Orbital quantum number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946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676400"/>
            <a:ext cx="5615609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Radial Equation</a:t>
            </a:r>
            <a:endParaRPr lang="en-US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600200"/>
            <a:ext cx="438462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828800" y="2590800"/>
            <a:ext cx="39569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Solutions: associated </a:t>
            </a:r>
            <a:r>
              <a:rPr lang="en-US" dirty="0" err="1" smtClean="0"/>
              <a:t>Laguerre</a:t>
            </a:r>
            <a:r>
              <a:rPr lang="en-US" dirty="0" smtClean="0"/>
              <a:t> functions</a:t>
            </a:r>
          </a:p>
          <a:p>
            <a:r>
              <a:rPr lang="en-US" dirty="0" smtClean="0"/>
              <a:t>Quantization: </a:t>
            </a:r>
            <a:endParaRPr lang="en-US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3352800"/>
            <a:ext cx="6397453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057400" y="4419600"/>
            <a:ext cx="327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n </a:t>
            </a:r>
            <a:r>
              <a:rPr lang="en-US" i="1" dirty="0" smtClean="0">
                <a:sym typeface="Wingdings" pitchFamily="2" charset="2"/>
              </a:rPr>
              <a:t> </a:t>
            </a:r>
            <a:r>
              <a:rPr lang="en-US" b="1" dirty="0" smtClean="0">
                <a:solidFill>
                  <a:srgbClr val="FF0000"/>
                </a:solidFill>
                <a:sym typeface="Wingdings" pitchFamily="2" charset="2"/>
              </a:rPr>
              <a:t>Principal quantum number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9800" y="4876800"/>
            <a:ext cx="1747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/>
              <a:t>l </a:t>
            </a:r>
            <a:r>
              <a:rPr lang="en-US" dirty="0"/>
              <a:t>= 0, 1, 2, …(</a:t>
            </a:r>
            <a:r>
              <a:rPr lang="en-US" i="1" dirty="0"/>
              <a:t>n</a:t>
            </a:r>
            <a:r>
              <a:rPr lang="en-US" dirty="0"/>
              <a:t>-1)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981200"/>
            <a:ext cx="8001000" cy="1055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200400"/>
            <a:ext cx="7937016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Symbolic designation of atomic states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31620" y="2286001"/>
          <a:ext cx="6697978" cy="3047999"/>
        </p:xfrm>
        <a:graphic>
          <a:graphicData uri="http://schemas.openxmlformats.org/drawingml/2006/table">
            <a:tbl>
              <a:tblPr/>
              <a:tblGrid>
                <a:gridCol w="956854"/>
                <a:gridCol w="956854"/>
                <a:gridCol w="956854"/>
                <a:gridCol w="956854"/>
                <a:gridCol w="956854"/>
                <a:gridCol w="956854"/>
                <a:gridCol w="956854"/>
              </a:tblGrid>
              <a:tr h="7210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l = 0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l =1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d 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l =2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f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 l =3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g 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l = 4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h 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l =5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1s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2s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2p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3s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3p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3d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4s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4p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4d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4f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2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5s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5p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5d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5f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5g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5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n </a:t>
                      </a:r>
                      <a:r>
                        <a:rPr lang="en-US" sz="1800">
                          <a:latin typeface="Times New Roman"/>
                          <a:ea typeface="Times New Roman"/>
                          <a:cs typeface="Times New Roman"/>
                        </a:rPr>
                        <a:t>= 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6s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6p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6d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6f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>
                          <a:latin typeface="Times New Roman"/>
                          <a:ea typeface="Times New Roman"/>
                          <a:cs typeface="Times New Roman"/>
                        </a:rPr>
                        <a:t>6g</a:t>
                      </a:r>
                      <a:endParaRPr lang="en-US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i="1" dirty="0">
                          <a:latin typeface="Times New Roman"/>
                          <a:ea typeface="Times New Roman"/>
                          <a:cs typeface="Times New Roman"/>
                        </a:rPr>
                        <a:t>6h</a:t>
                      </a:r>
                      <a:endParaRPr lang="en-US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8194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Hydrogen atom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created by Coulomb interactions between electron (-</a:t>
            </a:r>
            <a:r>
              <a:rPr lang="en-US" i="1" dirty="0" smtClean="0"/>
              <a:t>e</a:t>
            </a:r>
            <a:r>
              <a:rPr lang="en-US" dirty="0" smtClean="0"/>
              <a:t>) and proton (+</a:t>
            </a:r>
            <a:r>
              <a:rPr lang="en-US" i="1" dirty="0" smtClean="0"/>
              <a:t>e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971800"/>
            <a:ext cx="2283069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8194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8100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3622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2766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810000"/>
            <a:ext cx="716591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3622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2766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810000"/>
            <a:ext cx="716591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4572000"/>
            <a:ext cx="2324100" cy="200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76600" y="5181600"/>
            <a:ext cx="2989674" cy="10668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3622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2766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810000"/>
            <a:ext cx="716591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4953000"/>
            <a:ext cx="2989674" cy="10668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0" y="4953000"/>
            <a:ext cx="1857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Origin of angular momentum quantization</a:t>
            </a:r>
            <a:endParaRPr lang="en-US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4591334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362200"/>
            <a:ext cx="4584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276600"/>
            <a:ext cx="5880847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3810000"/>
            <a:ext cx="716591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90600" y="4953000"/>
            <a:ext cx="2989674" cy="1066800"/>
          </a:xfrm>
          <a:prstGeom prst="rect">
            <a:avLst/>
          </a:prstGeom>
          <a:noFill/>
          <a:ln w="25400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0" y="4953000"/>
            <a:ext cx="1857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495800" y="6172200"/>
            <a:ext cx="3308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Angular momentum is quantized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Angular Momentum (L)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324291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828800"/>
            <a:ext cx="239975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43000" y="4572000"/>
            <a:ext cx="1110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 =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5181600"/>
            <a:ext cx="121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Direction =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Angular Momentum (L)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324291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1828800"/>
            <a:ext cx="2399755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143000" y="4572000"/>
            <a:ext cx="1110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Amount =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143000" y="5181600"/>
            <a:ext cx="5365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Direction =                           determines the direction of L</a:t>
            </a:r>
            <a:endParaRPr lang="en-US" dirty="0"/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399" y="4419600"/>
            <a:ext cx="1463749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4600" y="5181600"/>
            <a:ext cx="1104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Hydrogen atom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Potential created by Coulomb interactions between electron (-</a:t>
            </a:r>
            <a:r>
              <a:rPr lang="en-US" i="1" dirty="0" smtClean="0"/>
              <a:t>e</a:t>
            </a:r>
            <a:r>
              <a:rPr lang="en-US" dirty="0" smtClean="0"/>
              <a:t>) and proton (+</a:t>
            </a:r>
            <a:r>
              <a:rPr lang="en-US" i="1" dirty="0" smtClean="0"/>
              <a:t>e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Symmetric in r</a:t>
            </a:r>
          </a:p>
          <a:p>
            <a:pPr lvl="1"/>
            <a:r>
              <a:rPr lang="en-US" dirty="0" smtClean="0"/>
              <a:t>Choose 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971800"/>
            <a:ext cx="2283069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4419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905000"/>
            <a:ext cx="3505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6096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648200"/>
            <a:ext cx="18002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20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2362200"/>
            <a:ext cx="1856232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1905000"/>
            <a:ext cx="3505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609600"/>
            <a:ext cx="3048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648200"/>
            <a:ext cx="180022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5410200"/>
            <a:ext cx="47879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5400" y="2133600"/>
            <a:ext cx="198882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57200" y="38100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72200" y="37338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772400" y="3733800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Schrodinger Equation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371600"/>
            <a:ext cx="4724400" cy="95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48000"/>
            <a:ext cx="8610600" cy="803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0" y="2438400"/>
            <a:ext cx="3819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57200" y="38100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172200" y="3733800"/>
            <a:ext cx="14478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772400" y="3733800"/>
            <a:ext cx="11430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0" y="4038600"/>
            <a:ext cx="6179127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372</Words>
  <Application>Microsoft Office PowerPoint</Application>
  <PresentationFormat>On-screen Show (4:3)</PresentationFormat>
  <Paragraphs>136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PH102: Interactive Lecture 5</vt:lpstr>
      <vt:lpstr>Hydrogen atom</vt:lpstr>
      <vt:lpstr>Hydrogen atom</vt:lpstr>
      <vt:lpstr>Hydrogen atom</vt:lpstr>
      <vt:lpstr>Slide 5</vt:lpstr>
      <vt:lpstr>Slide 6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Schrodinger Equation</vt:lpstr>
      <vt:lpstr>Azimuthal Equation</vt:lpstr>
      <vt:lpstr>Azimuthal Equation</vt:lpstr>
      <vt:lpstr>Azimuthal Equation</vt:lpstr>
      <vt:lpstr>Azimuthal Equation</vt:lpstr>
      <vt:lpstr>Azimuthal Equation</vt:lpstr>
      <vt:lpstr>Azimuthal Equation</vt:lpstr>
      <vt:lpstr>Polar Equation</vt:lpstr>
      <vt:lpstr>Radial Equation</vt:lpstr>
      <vt:lpstr>Solutions</vt:lpstr>
      <vt:lpstr>Symbolic designation of atomic states</vt:lpstr>
      <vt:lpstr>Origin of angular momentum quantization</vt:lpstr>
      <vt:lpstr>Origin of angular momentum quantization</vt:lpstr>
      <vt:lpstr>Origin of angular momentum quantization</vt:lpstr>
      <vt:lpstr>Origin of angular momentum quantization</vt:lpstr>
      <vt:lpstr>Origin of angular momentum quantization</vt:lpstr>
      <vt:lpstr>Origin of angular momentum quantization</vt:lpstr>
      <vt:lpstr>Angular Momentum (L)</vt:lpstr>
      <vt:lpstr>Angular Momentum (L)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HSLee</dc:creator>
  <cp:lastModifiedBy>HSLee</cp:lastModifiedBy>
  <cp:revision>14</cp:revision>
  <dcterms:created xsi:type="dcterms:W3CDTF">2012-01-20T17:25:47Z</dcterms:created>
  <dcterms:modified xsi:type="dcterms:W3CDTF">2012-01-21T02:09:23Z</dcterms:modified>
</cp:coreProperties>
</file>